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f5b689bf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6f5b689bf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every session, there are ethical considerations that need to be followed for the counselor to practice in not only an ethical but a safe manner. These ethical considerations are set forth by the ACA. These ethical considerations include informed consent, confidentiality, judgment-free, non-discrimination, bias-free, and have clear communication for the duration of the session.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f5b689bf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6f5b689bf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different theoretical approaches which include cognitive behavioral therapy (CBT), family systems theory, group therapy, psychotherapy, and humanistic therapy. Each of these theoretical approaches is not only beneficial to a typical client but can be extremely beneficial to children of addicts as they have anxiety, depression, PTSD, and struggle with their own identity.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f5b689bf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6f5b689bf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Tell me about yourself (Name, Age, and where you are from)</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are your likes and dislikes?</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are your hobbies and interests?</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do you wanna do or be when you grow up?</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Tell me three positive things about yourself</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is something you wish to change about yourself?</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Do you have fears about being in this group?</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is something positive you can take from the group?</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  do you feel about seeing  your parent’s addiction?</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are coping strategies that you could use to help get through this?</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 sz="1800">
                <a:solidFill>
                  <a:schemeClr val="dk1"/>
                </a:solidFill>
                <a:latin typeface="Roboto"/>
                <a:ea typeface="Roboto"/>
                <a:cs typeface="Roboto"/>
                <a:sym typeface="Roboto"/>
              </a:rPr>
              <a:t>What is y</a:t>
            </a:r>
            <a:r>
              <a:rPr lang="en" sz="1800">
                <a:solidFill>
                  <a:schemeClr val="lt1"/>
                </a:solidFill>
                <a:latin typeface="Roboto"/>
                <a:ea typeface="Roboto"/>
                <a:cs typeface="Roboto"/>
                <a:sym typeface="Roboto"/>
              </a:rPr>
              <a:t>our perception of the group?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f5be023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f5be023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children of addicts learn to control and limit their emotions, have to grow up fast mentally and emotionally, become codependent on substances, lack trust, have poor decision-making skills, and a lack of resources available to them. Counseling is one of the only sources of help for children of addicts as it creates lasting help and solutions for them.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f5b689bf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6f5b689bf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f5b689bf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f5b689bf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f5b689bf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f5b689bf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Children of addicts often have feelings and needs of the children that are usually ignored. With certain parents, the child can typically live in fear and have unpredictable behavior. These children can be emotionally confused and frustrated while also embarrassed to entertain friends at their home. These children go through this at such a young age that can leave them emotionally confused and leave them extremely codependent who have little resources.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f5b689bf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6f5b689bf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Children of addicts are typically the most impacted by their parent's addiction. As a result of this parent's addiction, the client will have low grades, a constant risk for addiction, and damage and close off to relationships. Lastly, these children can suffer from significant damage from a young age through well into their older adult lives.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f5b689bf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6f5b689bf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Children with parents who are addicts are most often low income students. Typically, these children are in high school or late middle school ranging from the ages of fourteen to eighteen. There are also children who are children of addicts which can be the ages of six to age eleven.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6f5b689bf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6f5b689bf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cultural populations and considerations to take note of and be aware of as future counselors which are of course the client's values, beliefs, family relationships, family dynamic shifts, collaboration, and cultural competence. It is important for the counselor to be completely ethical when dealing with these issues for the clients.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f5b689bf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f5b689bf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number of sessions that counseling a group of children would take includes about eighteen to twenty sessions at about sixty minutes per session. This higher number of sessions allows the therapist time to build rapport, go through all the counseling sessions, and give each client the time to heal.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f5b689bf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f5b689bf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number of participants in a session should be about eight to ten per group in order to get the best possible outcome. The variation of clients in the group is a variation depending on the school and number of students. Having smaller groups can help comfort smaller groups while also allow the counselor to focus more on each member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6f5b689bf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6f5b689bf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client should get the most possible out of counseling in order to heal. Counseling goals should include setting goals, learning one's boundaries, implementing coping skills individually and in the group, learning emotional support, gaining a new outlook on life, improvement in relationships (romantically and platonically), and development. Setting each of these goals can increase success in session which can be applied to the client's life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i.org/10.1016/j.cbpra.2011.07.004" TargetMode="External"/><Relationship Id="rId4" Type="http://schemas.openxmlformats.org/officeDocument/2006/relationships/hyperlink" Target="https://www.psychologytoday.com/us/therapy-types/person-centered-therap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Group Design, Selection, and Screening</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lang="en" sz="2325"/>
              <a:t>By: Kelley Crowley </a:t>
            </a:r>
            <a:endParaRPr sz="2325"/>
          </a:p>
          <a:p>
            <a:pPr indent="0" lvl="0" marL="0" rtl="0" algn="l">
              <a:lnSpc>
                <a:spcPct val="80000"/>
              </a:lnSpc>
              <a:spcBef>
                <a:spcPts val="0"/>
              </a:spcBef>
              <a:spcAft>
                <a:spcPts val="0"/>
              </a:spcAft>
              <a:buSzPts val="275"/>
              <a:buNone/>
            </a:pPr>
            <a:r>
              <a:rPr lang="en" sz="2325"/>
              <a:t>April 25, 2024</a:t>
            </a:r>
            <a:endParaRPr sz="2325"/>
          </a:p>
          <a:p>
            <a:pPr indent="0" lvl="0" marL="0" rtl="0" algn="l">
              <a:lnSpc>
                <a:spcPct val="80000"/>
              </a:lnSpc>
              <a:spcBef>
                <a:spcPts val="0"/>
              </a:spcBef>
              <a:spcAft>
                <a:spcPts val="0"/>
              </a:spcAft>
              <a:buSzPts val="275"/>
              <a:buNone/>
            </a:pPr>
            <a:r>
              <a:rPr lang="en" sz="2325"/>
              <a:t>CNL 520</a:t>
            </a:r>
            <a:endParaRPr sz="2325"/>
          </a:p>
          <a:p>
            <a:pPr indent="0" lvl="0" marL="0" rtl="0" algn="l">
              <a:lnSpc>
                <a:spcPct val="80000"/>
              </a:lnSpc>
              <a:spcBef>
                <a:spcPts val="0"/>
              </a:spcBef>
              <a:spcAft>
                <a:spcPts val="0"/>
              </a:spcAft>
              <a:buSzPts val="275"/>
              <a:buNone/>
            </a:pPr>
            <a:r>
              <a:rPr lang="en" sz="2325"/>
              <a:t>Grand Canyon University</a:t>
            </a:r>
            <a:endParaRPr sz="232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Ethical Considerations</a:t>
            </a:r>
            <a:endParaRPr>
              <a:solidFill>
                <a:schemeClr val="lt1"/>
              </a:solidFill>
            </a:endParaRPr>
          </a:p>
        </p:txBody>
      </p:sp>
      <p:sp>
        <p:nvSpPr>
          <p:cNvPr id="146" name="Google Shape;146;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lt1"/>
              </a:buClr>
              <a:buSzPts val="2000"/>
              <a:buChar char="-"/>
            </a:pPr>
            <a:r>
              <a:rPr lang="en" sz="2000">
                <a:solidFill>
                  <a:schemeClr val="lt1"/>
                </a:solidFill>
              </a:rPr>
              <a:t>Informed consent</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Confidentiality </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Judgement-free</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Non-discrimination</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Bias Free</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Clear communication</a:t>
            </a:r>
            <a:endParaRPr sz="2000">
              <a:solidFill>
                <a:schemeClr val="lt1"/>
              </a:solidFill>
            </a:endParaRPr>
          </a:p>
        </p:txBody>
      </p:sp>
      <p:pic>
        <p:nvPicPr>
          <p:cNvPr id="147" name="Google Shape;147;p22"/>
          <p:cNvPicPr preferRelativeResize="0"/>
          <p:nvPr/>
        </p:nvPicPr>
        <p:blipFill>
          <a:blip r:embed="rId3">
            <a:alphaModFix/>
          </a:blip>
          <a:stretch>
            <a:fillRect/>
          </a:stretch>
        </p:blipFill>
        <p:spPr>
          <a:xfrm>
            <a:off x="4503475" y="795575"/>
            <a:ext cx="3644201" cy="3552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Theoretical Approaches</a:t>
            </a:r>
            <a:endParaRPr>
              <a:solidFill>
                <a:schemeClr val="lt1"/>
              </a:solidFill>
            </a:endParaRPr>
          </a:p>
        </p:txBody>
      </p:sp>
      <p:sp>
        <p:nvSpPr>
          <p:cNvPr id="153" name="Google Shape;153;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Family Systems Theory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Cognitive Behavioral Therapy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Group therapy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Psychotherapy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Humanistic</a:t>
            </a:r>
            <a:r>
              <a:rPr lang="en">
                <a:solidFill>
                  <a:schemeClr val="lt1"/>
                </a:solidFill>
              </a:rPr>
              <a:t> therapy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Screening Questions </a:t>
            </a:r>
            <a:endParaRPr>
              <a:solidFill>
                <a:schemeClr val="lt1"/>
              </a:solidFill>
            </a:endParaRPr>
          </a:p>
        </p:txBody>
      </p:sp>
      <p:sp>
        <p:nvSpPr>
          <p:cNvPr id="159" name="Google Shape;159;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lt1"/>
              </a:buClr>
              <a:buSzPct val="100000"/>
              <a:buChar char="-"/>
            </a:pPr>
            <a:r>
              <a:rPr lang="en">
                <a:solidFill>
                  <a:schemeClr val="lt1"/>
                </a:solidFill>
              </a:rPr>
              <a:t>Tell me about yourself (Name, Age, and where you are from)</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are your likes and dislikes?</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are your hobbies and </a:t>
            </a:r>
            <a:r>
              <a:rPr lang="en">
                <a:solidFill>
                  <a:schemeClr val="lt1"/>
                </a:solidFill>
              </a:rPr>
              <a:t>interests?</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do you wanna do or be when you grow up?</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Tell me three positive things about yourself</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is something you wish to change about yourself?</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Do you have fears about being in this group?</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is something positive you can take from the group?</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How  do you feel about seeing  your parent’s addiction?</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are coping strategies that you could use to help get through this?</a:t>
            </a:r>
            <a:endParaRPr>
              <a:solidFill>
                <a:schemeClr val="lt1"/>
              </a:solidFill>
            </a:endParaRPr>
          </a:p>
          <a:p>
            <a:pPr indent="-334327" lvl="0" marL="457200" rtl="0" algn="l">
              <a:spcBef>
                <a:spcPts val="0"/>
              </a:spcBef>
              <a:spcAft>
                <a:spcPts val="0"/>
              </a:spcAft>
              <a:buClr>
                <a:schemeClr val="lt1"/>
              </a:buClr>
              <a:buSzPct val="100000"/>
              <a:buChar char="-"/>
            </a:pPr>
            <a:r>
              <a:rPr lang="en">
                <a:solidFill>
                  <a:schemeClr val="lt1"/>
                </a:solidFill>
              </a:rPr>
              <a:t>What is your perception of the group?</a:t>
            </a:r>
            <a:endParaRPr>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Conclusion</a:t>
            </a:r>
            <a:endParaRPr>
              <a:solidFill>
                <a:schemeClr val="lt1"/>
              </a:solidFill>
            </a:endParaRPr>
          </a:p>
        </p:txBody>
      </p:sp>
      <p:sp>
        <p:nvSpPr>
          <p:cNvPr id="165" name="Google Shape;165;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Learn to control emotions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Grow up fast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Codependent on substance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Poor decision making skills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Lack of trust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Zero stability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Resources available</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References</a:t>
            </a:r>
            <a:endParaRPr>
              <a:solidFill>
                <a:schemeClr val="lt1"/>
              </a:solidFill>
            </a:endParaRPr>
          </a:p>
        </p:txBody>
      </p:sp>
      <p:sp>
        <p:nvSpPr>
          <p:cNvPr id="171" name="Google Shape;171;p26"/>
          <p:cNvSpPr txBox="1"/>
          <p:nvPr>
            <p:ph idx="1" type="body"/>
          </p:nvPr>
        </p:nvSpPr>
        <p:spPr>
          <a:xfrm>
            <a:off x="311700" y="1017800"/>
            <a:ext cx="8520600" cy="33390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lang="en" sz="4400">
                <a:solidFill>
                  <a:schemeClr val="lt1"/>
                </a:solidFill>
                <a:latin typeface="Times New Roman"/>
                <a:ea typeface="Times New Roman"/>
                <a:cs typeface="Times New Roman"/>
                <a:sym typeface="Times New Roman"/>
              </a:rPr>
              <a:t>Corey, M. S., Corey, G., &amp; Corey, C. (2018). Groups: Process and practice, 10th ed. Cengage Learning.</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rPr lang="en" sz="4400">
                <a:solidFill>
                  <a:schemeClr val="lt1"/>
                </a:solidFill>
                <a:latin typeface="Times New Roman"/>
                <a:ea typeface="Times New Roman"/>
                <a:cs typeface="Times New Roman"/>
                <a:sym typeface="Times New Roman"/>
              </a:rPr>
              <a:t>Bukhari, F., AlKetbi, R., Rashid, S., Ahmed, A., &amp; Shakir, K. (2021). Challenges in dealing with involuntary clients. </a:t>
            </a:r>
            <a:r>
              <a:rPr i="1" lang="en" sz="4400">
                <a:solidFill>
                  <a:schemeClr val="lt1"/>
                </a:solidFill>
                <a:latin typeface="Times New Roman"/>
                <a:ea typeface="Times New Roman"/>
                <a:cs typeface="Times New Roman"/>
                <a:sym typeface="Times New Roman"/>
              </a:rPr>
              <a:t>Cogent Social Sciences</a:t>
            </a:r>
            <a:r>
              <a:rPr lang="en" sz="4400">
                <a:solidFill>
                  <a:schemeClr val="lt1"/>
                </a:solidFill>
                <a:latin typeface="Times New Roman"/>
                <a:ea typeface="Times New Roman"/>
                <a:cs typeface="Times New Roman"/>
                <a:sym typeface="Times New Roman"/>
              </a:rPr>
              <a:t>, </a:t>
            </a:r>
            <a:r>
              <a:rPr i="1" lang="en" sz="4400">
                <a:solidFill>
                  <a:schemeClr val="lt1"/>
                </a:solidFill>
                <a:latin typeface="Times New Roman"/>
                <a:ea typeface="Times New Roman"/>
                <a:cs typeface="Times New Roman"/>
                <a:sym typeface="Times New Roman"/>
              </a:rPr>
              <a:t>7</a:t>
            </a:r>
            <a:r>
              <a:rPr lang="en" sz="4400">
                <a:solidFill>
                  <a:schemeClr val="lt1"/>
                </a:solidFill>
                <a:latin typeface="Times New Roman"/>
                <a:ea typeface="Times New Roman"/>
                <a:cs typeface="Times New Roman"/>
                <a:sym typeface="Times New Roman"/>
              </a:rPr>
              <a:t>(1), 1918856.</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rPr lang="en" sz="4400">
                <a:solidFill>
                  <a:schemeClr val="lt1"/>
                </a:solidFill>
                <a:latin typeface="Times New Roman"/>
                <a:ea typeface="Times New Roman"/>
                <a:cs typeface="Times New Roman"/>
                <a:sym typeface="Times New Roman"/>
              </a:rPr>
              <a:t>Petkus, Andrew J., and Julie Loebach Wetherell. “Acceptance and Commitment Therapy with Older Adults: Rationale and Considerations.” </a:t>
            </a:r>
            <a:r>
              <a:rPr i="1" lang="en" sz="4400">
                <a:solidFill>
                  <a:schemeClr val="lt1"/>
                </a:solidFill>
                <a:latin typeface="Times New Roman"/>
                <a:ea typeface="Times New Roman"/>
                <a:cs typeface="Times New Roman"/>
                <a:sym typeface="Times New Roman"/>
              </a:rPr>
              <a:t>Cognitive and Behavioral Practice</a:t>
            </a:r>
            <a:r>
              <a:rPr lang="en" sz="4400">
                <a:solidFill>
                  <a:schemeClr val="lt1"/>
                </a:solidFill>
                <a:latin typeface="Times New Roman"/>
                <a:ea typeface="Times New Roman"/>
                <a:cs typeface="Times New Roman"/>
                <a:sym typeface="Times New Roman"/>
              </a:rPr>
              <a:t>, vol. 20, no. 1, Feb. 2013, pp. 47–56, </a:t>
            </a:r>
            <a:r>
              <a:rPr lang="en" sz="4400" u="sng">
                <a:solidFill>
                  <a:schemeClr val="lt1"/>
                </a:solidFill>
                <a:latin typeface="Times New Roman"/>
                <a:ea typeface="Times New Roman"/>
                <a:cs typeface="Times New Roman"/>
                <a:sym typeface="Times New Roman"/>
                <a:hlinkClick r:id="rId3">
                  <a:extLst>
                    <a:ext uri="{A12FA001-AC4F-418D-AE19-62706E023703}">
                      <ahyp:hlinkClr val="tx"/>
                    </a:ext>
                  </a:extLst>
                </a:hlinkClick>
              </a:rPr>
              <a:t>https://doi.org/10.1016/j.cbpra.2011.07.004</a:t>
            </a:r>
            <a:r>
              <a:rPr lang="en" sz="4400">
                <a:solidFill>
                  <a:schemeClr val="lt1"/>
                </a:solidFill>
                <a:latin typeface="Times New Roman"/>
                <a:ea typeface="Times New Roman"/>
                <a:cs typeface="Times New Roman"/>
                <a:sym typeface="Times New Roman"/>
              </a:rPr>
              <a:t>.</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rPr lang="en" sz="4400">
                <a:solidFill>
                  <a:schemeClr val="lt1"/>
                </a:solidFill>
                <a:latin typeface="Times New Roman"/>
                <a:ea typeface="Times New Roman"/>
                <a:cs typeface="Times New Roman"/>
                <a:sym typeface="Times New Roman"/>
              </a:rPr>
              <a:t>Psychology Today. “Person-Centered Therapy .” </a:t>
            </a:r>
            <a:r>
              <a:rPr i="1" lang="en" sz="4400">
                <a:solidFill>
                  <a:schemeClr val="lt1"/>
                </a:solidFill>
                <a:latin typeface="Times New Roman"/>
                <a:ea typeface="Times New Roman"/>
                <a:cs typeface="Times New Roman"/>
                <a:sym typeface="Times New Roman"/>
              </a:rPr>
              <a:t>Psychology Today</a:t>
            </a:r>
            <a:r>
              <a:rPr lang="en" sz="4400">
                <a:solidFill>
                  <a:schemeClr val="lt1"/>
                </a:solidFill>
                <a:latin typeface="Times New Roman"/>
                <a:ea typeface="Times New Roman"/>
                <a:cs typeface="Times New Roman"/>
                <a:sym typeface="Times New Roman"/>
              </a:rPr>
              <a:t>, 2016, </a:t>
            </a:r>
            <a:r>
              <a:rPr lang="en" sz="4400" u="sng">
                <a:solidFill>
                  <a:schemeClr val="lt1"/>
                </a:solidFill>
                <a:latin typeface="Times New Roman"/>
                <a:ea typeface="Times New Roman"/>
                <a:cs typeface="Times New Roman"/>
                <a:sym typeface="Times New Roman"/>
                <a:hlinkClick r:id="rId4">
                  <a:extLst>
                    <a:ext uri="{A12FA001-AC4F-418D-AE19-62706E023703}">
                      <ahyp:hlinkClr val="tx"/>
                    </a:ext>
                  </a:extLst>
                </a:hlinkClick>
              </a:rPr>
              <a:t>www.psychologytoday.com/us/therapy-types/person-centered-therapy</a:t>
            </a:r>
            <a:r>
              <a:rPr lang="en" sz="4400">
                <a:solidFill>
                  <a:schemeClr val="lt1"/>
                </a:solidFill>
                <a:latin typeface="Times New Roman"/>
                <a:ea typeface="Times New Roman"/>
                <a:cs typeface="Times New Roman"/>
                <a:sym typeface="Times New Roman"/>
              </a:rPr>
              <a:t>.</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t/>
            </a:r>
            <a:endParaRPr sz="4400">
              <a:solidFill>
                <a:schemeClr val="lt1"/>
              </a:solidFill>
              <a:latin typeface="Times New Roman"/>
              <a:ea typeface="Times New Roman"/>
              <a:cs typeface="Times New Roman"/>
              <a:sym typeface="Times New Roman"/>
            </a:endParaRPr>
          </a:p>
          <a:p>
            <a:pPr indent="0" lvl="0" marL="0" rtl="0" algn="l">
              <a:lnSpc>
                <a:spcPct val="150000"/>
              </a:lnSpc>
              <a:spcBef>
                <a:spcPts val="600"/>
              </a:spcBef>
              <a:spcAft>
                <a:spcPts val="0"/>
              </a:spcAft>
              <a:buNone/>
            </a:pPr>
            <a:r>
              <a:rPr lang="en" sz="4400">
                <a:solidFill>
                  <a:schemeClr val="lt1"/>
                </a:solidFill>
                <a:latin typeface="Times New Roman"/>
                <a:ea typeface="Times New Roman"/>
                <a:cs typeface="Times New Roman"/>
                <a:sym typeface="Times New Roman"/>
              </a:rPr>
              <a:t>Schimmel, C., J., Jacobs, E., &amp; Adams, J., R. (2015). Involuntary members in a group. In M. A. Stebnicki, </a:t>
            </a:r>
            <a:r>
              <a:rPr i="1" lang="en" sz="4400">
                <a:solidFill>
                  <a:schemeClr val="lt1"/>
                </a:solidFill>
                <a:latin typeface="Times New Roman"/>
                <a:ea typeface="Times New Roman"/>
                <a:cs typeface="Times New Roman"/>
                <a:sym typeface="Times New Roman"/>
              </a:rPr>
              <a:t>The Professional Counselor’s Desk Reference</a:t>
            </a:r>
            <a:r>
              <a:rPr lang="en" sz="4400">
                <a:solidFill>
                  <a:schemeClr val="lt1"/>
                </a:solidFill>
                <a:latin typeface="Times New Roman"/>
                <a:ea typeface="Times New Roman"/>
                <a:cs typeface="Times New Roman"/>
                <a:sym typeface="Times New Roman"/>
              </a:rPr>
              <a:t> (2nd ed.). Springer Publishing Company. https://search.credoreference.com/articles/Qm9va0FydGljbGU6NDI0MDA5OQ==?aid=96349</a:t>
            </a:r>
            <a:endParaRPr sz="4400">
              <a:solidFill>
                <a:schemeClr val="lt1"/>
              </a:solidFill>
              <a:latin typeface="Times New Roman"/>
              <a:ea typeface="Times New Roman"/>
              <a:cs typeface="Times New Roman"/>
              <a:sym typeface="Times New Roman"/>
            </a:endParaRPr>
          </a:p>
          <a:p>
            <a:pPr indent="0" lvl="0" marL="457200" rtl="0" algn="l">
              <a:spcBef>
                <a:spcPts val="600"/>
              </a:spcBef>
              <a:spcAft>
                <a:spcPts val="1200"/>
              </a:spcAft>
              <a:buNone/>
            </a:pPr>
            <a:r>
              <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14"/>
          <p:cNvSpPr txBox="1"/>
          <p:nvPr/>
        </p:nvSpPr>
        <p:spPr>
          <a:xfrm>
            <a:off x="503100" y="1659325"/>
            <a:ext cx="81378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200">
                <a:solidFill>
                  <a:schemeClr val="lt1"/>
                </a:solidFill>
                <a:latin typeface="Roboto"/>
                <a:ea typeface="Roboto"/>
                <a:cs typeface="Roboto"/>
                <a:sym typeface="Roboto"/>
              </a:rPr>
              <a:t>Group Type: </a:t>
            </a:r>
            <a:endParaRPr sz="4200">
              <a:solidFill>
                <a:schemeClr val="lt1"/>
              </a:solidFill>
              <a:latin typeface="Roboto"/>
              <a:ea typeface="Roboto"/>
              <a:cs typeface="Roboto"/>
              <a:sym typeface="Roboto"/>
            </a:endParaRPr>
          </a:p>
          <a:p>
            <a:pPr indent="0" lvl="0" marL="0" rtl="0" algn="ctr">
              <a:spcBef>
                <a:spcPts val="0"/>
              </a:spcBef>
              <a:spcAft>
                <a:spcPts val="0"/>
              </a:spcAft>
              <a:buNone/>
            </a:pPr>
            <a:r>
              <a:rPr lang="en" sz="4200">
                <a:solidFill>
                  <a:schemeClr val="lt1"/>
                </a:solidFill>
                <a:latin typeface="Roboto"/>
                <a:ea typeface="Roboto"/>
                <a:cs typeface="Roboto"/>
                <a:sym typeface="Roboto"/>
              </a:rPr>
              <a:t>Children of Addicts</a:t>
            </a:r>
            <a:endParaRPr sz="4200">
              <a:solidFill>
                <a:schemeClr val="lt1"/>
              </a:solidFill>
              <a:latin typeface="Roboto"/>
              <a:ea typeface="Roboto"/>
              <a:cs typeface="Roboto"/>
              <a:sym typeface="Roboto"/>
            </a:endParaRPr>
          </a:p>
        </p:txBody>
      </p:sp>
      <p:pic>
        <p:nvPicPr>
          <p:cNvPr id="92" name="Google Shape;92;p14"/>
          <p:cNvPicPr preferRelativeResize="0"/>
          <p:nvPr/>
        </p:nvPicPr>
        <p:blipFill>
          <a:blip r:embed="rId3">
            <a:alphaModFix/>
          </a:blip>
          <a:stretch>
            <a:fillRect/>
          </a:stretch>
        </p:blipFill>
        <p:spPr>
          <a:xfrm>
            <a:off x="152400" y="3289225"/>
            <a:ext cx="2922086" cy="1701875"/>
          </a:xfrm>
          <a:prstGeom prst="rect">
            <a:avLst/>
          </a:prstGeom>
          <a:noFill/>
          <a:ln>
            <a:noFill/>
          </a:ln>
        </p:spPr>
      </p:pic>
      <p:pic>
        <p:nvPicPr>
          <p:cNvPr id="93" name="Google Shape;93;p14"/>
          <p:cNvPicPr preferRelativeResize="0"/>
          <p:nvPr/>
        </p:nvPicPr>
        <p:blipFill>
          <a:blip r:embed="rId4">
            <a:alphaModFix/>
          </a:blip>
          <a:stretch>
            <a:fillRect/>
          </a:stretch>
        </p:blipFill>
        <p:spPr>
          <a:xfrm>
            <a:off x="6697011" y="197375"/>
            <a:ext cx="2171623" cy="170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Why I chose this Group</a:t>
            </a:r>
            <a:endParaRPr>
              <a:solidFill>
                <a:schemeClr val="lt1"/>
              </a:solidFill>
            </a:endParaRPr>
          </a:p>
        </p:txBody>
      </p:sp>
      <p:sp>
        <p:nvSpPr>
          <p:cNvPr id="99" name="Google Shape;99;p15"/>
          <p:cNvSpPr txBox="1"/>
          <p:nvPr>
            <p:ph idx="1" type="body"/>
          </p:nvPr>
        </p:nvSpPr>
        <p:spPr>
          <a:xfrm>
            <a:off x="311700" y="1229875"/>
            <a:ext cx="35859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Personal: </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Family History of Alcohol Addiction</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Little Resources Available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Personal Risk of Addiction</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Generational Addiction</a:t>
            </a:r>
            <a:endParaRPr>
              <a:solidFill>
                <a:schemeClr val="lt1"/>
              </a:solidFill>
            </a:endParaRPr>
          </a:p>
          <a:p>
            <a:pPr indent="0" lvl="0" marL="457200" rtl="0" algn="l">
              <a:spcBef>
                <a:spcPts val="1200"/>
              </a:spcBef>
              <a:spcAft>
                <a:spcPts val="1200"/>
              </a:spcAft>
              <a:buNone/>
            </a:pPr>
            <a:r>
              <a:t/>
            </a:r>
            <a:endParaRPr>
              <a:solidFill>
                <a:schemeClr val="lt1"/>
              </a:solidFill>
            </a:endParaRPr>
          </a:p>
        </p:txBody>
      </p:sp>
      <p:pic>
        <p:nvPicPr>
          <p:cNvPr id="100" name="Google Shape;100;p15"/>
          <p:cNvPicPr preferRelativeResize="0"/>
          <p:nvPr/>
        </p:nvPicPr>
        <p:blipFill>
          <a:blip r:embed="rId3">
            <a:alphaModFix/>
          </a:blip>
          <a:stretch>
            <a:fillRect/>
          </a:stretch>
        </p:blipFill>
        <p:spPr>
          <a:xfrm>
            <a:off x="4282975" y="1118073"/>
            <a:ext cx="4278300" cy="2746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Continuation of Why I </a:t>
            </a:r>
            <a:r>
              <a:rPr lang="en">
                <a:solidFill>
                  <a:schemeClr val="lt1"/>
                </a:solidFill>
              </a:rPr>
              <a:t>chose</a:t>
            </a:r>
            <a:r>
              <a:rPr lang="en">
                <a:solidFill>
                  <a:schemeClr val="lt1"/>
                </a:solidFill>
              </a:rPr>
              <a:t> the group</a:t>
            </a:r>
            <a:endParaRPr>
              <a:solidFill>
                <a:schemeClr val="lt1"/>
              </a:solidFill>
            </a:endParaRPr>
          </a:p>
        </p:txBody>
      </p:sp>
      <p:sp>
        <p:nvSpPr>
          <p:cNvPr id="106" name="Google Shape;106;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lt1"/>
                </a:solidFill>
              </a:rPr>
              <a:t>Students:</a:t>
            </a:r>
            <a:endParaRPr sz="2000">
              <a:solidFill>
                <a:schemeClr val="lt1"/>
              </a:solidFill>
            </a:endParaRPr>
          </a:p>
          <a:p>
            <a:pPr indent="-355600" lvl="0" marL="457200" rtl="0" algn="l">
              <a:spcBef>
                <a:spcPts val="1200"/>
              </a:spcBef>
              <a:spcAft>
                <a:spcPts val="0"/>
              </a:spcAft>
              <a:buClr>
                <a:schemeClr val="lt1"/>
              </a:buClr>
              <a:buSzPts val="2000"/>
              <a:buChar char="-"/>
            </a:pPr>
            <a:r>
              <a:rPr lang="en" sz="2000">
                <a:solidFill>
                  <a:schemeClr val="lt1"/>
                </a:solidFill>
              </a:rPr>
              <a:t>Children:</a:t>
            </a:r>
            <a:endParaRPr sz="20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Most impacted </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Low grades</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Risk for addiction</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Closed off to relationships</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Damage </a:t>
            </a:r>
            <a:endParaRPr sz="1600">
              <a:solidFill>
                <a:schemeClr val="lt1"/>
              </a:solidFill>
            </a:endParaRPr>
          </a:p>
        </p:txBody>
      </p:sp>
      <p:pic>
        <p:nvPicPr>
          <p:cNvPr id="107" name="Google Shape;107;p16"/>
          <p:cNvPicPr preferRelativeResize="0"/>
          <p:nvPr/>
        </p:nvPicPr>
        <p:blipFill>
          <a:blip r:embed="rId3">
            <a:alphaModFix/>
          </a:blip>
          <a:stretch>
            <a:fillRect/>
          </a:stretch>
        </p:blipFill>
        <p:spPr>
          <a:xfrm>
            <a:off x="4018775" y="1120175"/>
            <a:ext cx="3585525" cy="290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Population</a:t>
            </a:r>
            <a:endParaRPr>
              <a:solidFill>
                <a:schemeClr val="lt1"/>
              </a:solidFill>
            </a:endParaRPr>
          </a:p>
        </p:txBody>
      </p:sp>
      <p:sp>
        <p:nvSpPr>
          <p:cNvPr id="113" name="Google Shape;113;p17"/>
          <p:cNvSpPr txBox="1"/>
          <p:nvPr>
            <p:ph idx="1" type="body"/>
          </p:nvPr>
        </p:nvSpPr>
        <p:spPr>
          <a:xfrm>
            <a:off x="311700" y="1229875"/>
            <a:ext cx="5884500" cy="3339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lt1"/>
              </a:buClr>
              <a:buSzPts val="2200"/>
              <a:buChar char="-"/>
            </a:pPr>
            <a:r>
              <a:rPr lang="en" sz="2200">
                <a:solidFill>
                  <a:schemeClr val="lt1"/>
                </a:solidFill>
              </a:rPr>
              <a:t>Low income students </a:t>
            </a:r>
            <a:endParaRPr sz="2200">
              <a:solidFill>
                <a:schemeClr val="lt1"/>
              </a:solidFill>
            </a:endParaRPr>
          </a:p>
          <a:p>
            <a:pPr indent="-368300" lvl="0" marL="457200" rtl="0" algn="l">
              <a:spcBef>
                <a:spcPts val="0"/>
              </a:spcBef>
              <a:spcAft>
                <a:spcPts val="0"/>
              </a:spcAft>
              <a:buClr>
                <a:schemeClr val="lt1"/>
              </a:buClr>
              <a:buSzPts val="2200"/>
              <a:buChar char="-"/>
            </a:pPr>
            <a:r>
              <a:rPr lang="en" sz="2200">
                <a:solidFill>
                  <a:schemeClr val="lt1"/>
                </a:solidFill>
              </a:rPr>
              <a:t>High school/Late middle school students ages 14-18</a:t>
            </a:r>
            <a:endParaRPr sz="2200">
              <a:solidFill>
                <a:schemeClr val="lt1"/>
              </a:solidFill>
            </a:endParaRPr>
          </a:p>
          <a:p>
            <a:pPr indent="-368300" lvl="0" marL="457200" rtl="0" algn="l">
              <a:spcBef>
                <a:spcPts val="0"/>
              </a:spcBef>
              <a:spcAft>
                <a:spcPts val="0"/>
              </a:spcAft>
              <a:buClr>
                <a:schemeClr val="lt1"/>
              </a:buClr>
              <a:buSzPts val="2200"/>
              <a:buChar char="-"/>
            </a:pPr>
            <a:r>
              <a:rPr lang="en" sz="2200">
                <a:solidFill>
                  <a:schemeClr val="lt1"/>
                </a:solidFill>
              </a:rPr>
              <a:t>Children ranging from the ages to 6 to 11.</a:t>
            </a:r>
            <a:endParaRPr sz="22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Cultural Populations and Considerations</a:t>
            </a:r>
            <a:endParaRPr>
              <a:solidFill>
                <a:schemeClr val="lt1"/>
              </a:solidFill>
            </a:endParaRPr>
          </a:p>
        </p:txBody>
      </p:sp>
      <p:sp>
        <p:nvSpPr>
          <p:cNvPr id="119" name="Google Shape;119;p18"/>
          <p:cNvSpPr txBox="1"/>
          <p:nvPr>
            <p:ph idx="1" type="body"/>
          </p:nvPr>
        </p:nvSpPr>
        <p:spPr>
          <a:xfrm>
            <a:off x="410375" y="1295650"/>
            <a:ext cx="3651900" cy="33390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lt1"/>
              </a:buClr>
              <a:buSzPts val="2300"/>
              <a:buChar char="-"/>
            </a:pPr>
            <a:r>
              <a:rPr lang="en" sz="2300">
                <a:solidFill>
                  <a:schemeClr val="lt1"/>
                </a:solidFill>
              </a:rPr>
              <a:t>Values and Beliefs</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Family Relationships</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Shift in family dynamics</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Collaboration</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Cultural Competence</a:t>
            </a:r>
            <a:endParaRPr sz="2300">
              <a:solidFill>
                <a:schemeClr val="lt1"/>
              </a:solidFill>
            </a:endParaRPr>
          </a:p>
        </p:txBody>
      </p:sp>
      <p:pic>
        <p:nvPicPr>
          <p:cNvPr id="120" name="Google Shape;120;p18"/>
          <p:cNvPicPr preferRelativeResize="0"/>
          <p:nvPr/>
        </p:nvPicPr>
        <p:blipFill>
          <a:blip r:embed="rId3">
            <a:alphaModFix/>
          </a:blip>
          <a:stretch>
            <a:fillRect/>
          </a:stretch>
        </p:blipFill>
        <p:spPr>
          <a:xfrm>
            <a:off x="4957550" y="1367400"/>
            <a:ext cx="3479249" cy="240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Number of Sessions</a:t>
            </a:r>
            <a:endParaRPr>
              <a:solidFill>
                <a:schemeClr val="lt1"/>
              </a:solidFill>
            </a:endParaRPr>
          </a:p>
        </p:txBody>
      </p:sp>
      <p:sp>
        <p:nvSpPr>
          <p:cNvPr id="126" name="Google Shape;126;p19"/>
          <p:cNvSpPr txBox="1"/>
          <p:nvPr>
            <p:ph idx="1" type="body"/>
          </p:nvPr>
        </p:nvSpPr>
        <p:spPr>
          <a:xfrm>
            <a:off x="311700" y="1229875"/>
            <a:ext cx="33228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000">
              <a:solidFill>
                <a:schemeClr val="lt1"/>
              </a:solidFill>
            </a:endParaRPr>
          </a:p>
          <a:p>
            <a:pPr indent="-361950" lvl="0" marL="457200" rtl="0" algn="l">
              <a:spcBef>
                <a:spcPts val="1200"/>
              </a:spcBef>
              <a:spcAft>
                <a:spcPts val="0"/>
              </a:spcAft>
              <a:buClr>
                <a:schemeClr val="lt1"/>
              </a:buClr>
              <a:buSzPts val="2100"/>
              <a:buChar char="-"/>
            </a:pPr>
            <a:r>
              <a:rPr lang="en" sz="2100">
                <a:solidFill>
                  <a:schemeClr val="lt1"/>
                </a:solidFill>
              </a:rPr>
              <a:t>About 18-20 sessions</a:t>
            </a:r>
            <a:endParaRPr sz="2100">
              <a:solidFill>
                <a:schemeClr val="lt1"/>
              </a:solidFill>
            </a:endParaRPr>
          </a:p>
          <a:p>
            <a:pPr indent="-361950" lvl="0" marL="457200" rtl="0" algn="l">
              <a:spcBef>
                <a:spcPts val="0"/>
              </a:spcBef>
              <a:spcAft>
                <a:spcPts val="0"/>
              </a:spcAft>
              <a:buClr>
                <a:schemeClr val="lt1"/>
              </a:buClr>
              <a:buSzPts val="2100"/>
              <a:buChar char="-"/>
            </a:pPr>
            <a:r>
              <a:rPr lang="en" sz="2100">
                <a:solidFill>
                  <a:schemeClr val="lt1"/>
                </a:solidFill>
              </a:rPr>
              <a:t>60 minutes per session</a:t>
            </a:r>
            <a:endParaRPr sz="2100">
              <a:solidFill>
                <a:schemeClr val="lt1"/>
              </a:solidFill>
            </a:endParaRPr>
          </a:p>
          <a:p>
            <a:pPr indent="-361950" lvl="0" marL="457200" rtl="0" algn="l">
              <a:spcBef>
                <a:spcPts val="0"/>
              </a:spcBef>
              <a:spcAft>
                <a:spcPts val="0"/>
              </a:spcAft>
              <a:buClr>
                <a:schemeClr val="lt1"/>
              </a:buClr>
              <a:buSzPts val="2100"/>
              <a:buChar char="-"/>
            </a:pPr>
            <a:r>
              <a:rPr lang="en" sz="2100">
                <a:solidFill>
                  <a:schemeClr val="lt1"/>
                </a:solidFill>
              </a:rPr>
              <a:t>Time to build rapport</a:t>
            </a:r>
            <a:endParaRPr sz="2100">
              <a:solidFill>
                <a:schemeClr val="lt1"/>
              </a:solidFill>
            </a:endParaRPr>
          </a:p>
          <a:p>
            <a:pPr indent="0" lvl="0" marL="457200" rtl="0" algn="l">
              <a:spcBef>
                <a:spcPts val="1200"/>
              </a:spcBef>
              <a:spcAft>
                <a:spcPts val="1200"/>
              </a:spcAft>
              <a:buNone/>
            </a:pPr>
            <a:r>
              <a:t/>
            </a:r>
            <a:endParaRPr sz="2000">
              <a:solidFill>
                <a:schemeClr val="lt1"/>
              </a:solidFill>
            </a:endParaRPr>
          </a:p>
        </p:txBody>
      </p:sp>
      <p:pic>
        <p:nvPicPr>
          <p:cNvPr id="127" name="Google Shape;127;p19"/>
          <p:cNvPicPr preferRelativeResize="0"/>
          <p:nvPr/>
        </p:nvPicPr>
        <p:blipFill>
          <a:blip r:embed="rId3">
            <a:alphaModFix/>
          </a:blip>
          <a:stretch>
            <a:fillRect/>
          </a:stretch>
        </p:blipFill>
        <p:spPr>
          <a:xfrm>
            <a:off x="3960375" y="1229875"/>
            <a:ext cx="4958000" cy="2598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Number of Participants</a:t>
            </a:r>
            <a:endParaRPr>
              <a:solidFill>
                <a:schemeClr val="lt1"/>
              </a:solidFill>
            </a:endParaRPr>
          </a:p>
        </p:txBody>
      </p:sp>
      <p:sp>
        <p:nvSpPr>
          <p:cNvPr id="133" name="Google Shape;133;p20"/>
          <p:cNvSpPr txBox="1"/>
          <p:nvPr>
            <p:ph idx="1" type="body"/>
          </p:nvPr>
        </p:nvSpPr>
        <p:spPr>
          <a:xfrm>
            <a:off x="311700" y="1229875"/>
            <a:ext cx="5839200" cy="33390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lt1"/>
              </a:buClr>
              <a:buSzPts val="2100"/>
              <a:buChar char="-"/>
            </a:pPr>
            <a:r>
              <a:rPr lang="en" sz="2100">
                <a:solidFill>
                  <a:schemeClr val="lt1"/>
                </a:solidFill>
              </a:rPr>
              <a:t>About 8-10 per group</a:t>
            </a:r>
            <a:endParaRPr sz="2100">
              <a:solidFill>
                <a:schemeClr val="lt1"/>
              </a:solidFill>
            </a:endParaRPr>
          </a:p>
          <a:p>
            <a:pPr indent="-361950" lvl="0" marL="457200" rtl="0" algn="l">
              <a:spcBef>
                <a:spcPts val="0"/>
              </a:spcBef>
              <a:spcAft>
                <a:spcPts val="0"/>
              </a:spcAft>
              <a:buClr>
                <a:schemeClr val="lt1"/>
              </a:buClr>
              <a:buSzPts val="2100"/>
              <a:buChar char="-"/>
            </a:pPr>
            <a:r>
              <a:rPr lang="en" sz="2100">
                <a:solidFill>
                  <a:schemeClr val="lt1"/>
                </a:solidFill>
              </a:rPr>
              <a:t>Variation dependent on school and number of students</a:t>
            </a:r>
            <a:endParaRPr sz="2100">
              <a:solidFill>
                <a:schemeClr val="lt1"/>
              </a:solidFill>
            </a:endParaRPr>
          </a:p>
          <a:p>
            <a:pPr indent="-361950" lvl="0" marL="457200" rtl="0" algn="l">
              <a:spcBef>
                <a:spcPts val="0"/>
              </a:spcBef>
              <a:spcAft>
                <a:spcPts val="0"/>
              </a:spcAft>
              <a:buClr>
                <a:schemeClr val="lt1"/>
              </a:buClr>
              <a:buSzPts val="2100"/>
              <a:buChar char="-"/>
            </a:pPr>
            <a:r>
              <a:rPr lang="en" sz="2100">
                <a:solidFill>
                  <a:schemeClr val="lt1"/>
                </a:solidFill>
              </a:rPr>
              <a:t>Smaller group to help populations</a:t>
            </a:r>
            <a:endParaRPr sz="2100">
              <a:solidFill>
                <a:schemeClr val="lt1"/>
              </a:solidFill>
            </a:endParaRPr>
          </a:p>
          <a:p>
            <a:pPr indent="-361950" lvl="1" marL="914400" rtl="0" algn="l">
              <a:spcBef>
                <a:spcPts val="0"/>
              </a:spcBef>
              <a:spcAft>
                <a:spcPts val="0"/>
              </a:spcAft>
              <a:buClr>
                <a:schemeClr val="lt1"/>
              </a:buClr>
              <a:buSzPts val="2100"/>
              <a:buChar char="-"/>
            </a:pPr>
            <a:r>
              <a:rPr lang="en" sz="2100">
                <a:solidFill>
                  <a:schemeClr val="lt1"/>
                </a:solidFill>
              </a:rPr>
              <a:t>Encourages more comfort in the group</a:t>
            </a:r>
            <a:endParaRPr sz="2100">
              <a:solidFill>
                <a:schemeClr val="lt1"/>
              </a:solidFill>
            </a:endParaRPr>
          </a:p>
          <a:p>
            <a:pPr indent="-361950" lvl="1" marL="914400" rtl="0" algn="l">
              <a:spcBef>
                <a:spcPts val="0"/>
              </a:spcBef>
              <a:spcAft>
                <a:spcPts val="0"/>
              </a:spcAft>
              <a:buClr>
                <a:schemeClr val="lt1"/>
              </a:buClr>
              <a:buSzPts val="2100"/>
              <a:buChar char="-"/>
            </a:pPr>
            <a:r>
              <a:rPr lang="en" sz="2100">
                <a:solidFill>
                  <a:schemeClr val="lt1"/>
                </a:solidFill>
              </a:rPr>
              <a:t>Allows counselor to focus more on </a:t>
            </a:r>
            <a:r>
              <a:rPr lang="en" sz="2100">
                <a:solidFill>
                  <a:schemeClr val="lt1"/>
                </a:solidFill>
              </a:rPr>
              <a:t>the individuals with a smaller group</a:t>
            </a:r>
            <a:endParaRPr sz="21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Counseling Goals</a:t>
            </a:r>
            <a:endParaRPr>
              <a:solidFill>
                <a:schemeClr val="lt1"/>
              </a:solidFill>
            </a:endParaRPr>
          </a:p>
        </p:txBody>
      </p:sp>
      <p:sp>
        <p:nvSpPr>
          <p:cNvPr id="139" name="Google Shape;139;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Setting Goals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Learning Boundaries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Coping Skills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Emotional Support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New Outlook on life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Improving Relationships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Development</a:t>
            </a:r>
            <a:endParaRPr>
              <a:solidFill>
                <a:schemeClr val="lt1"/>
              </a:solidFill>
            </a:endParaRPr>
          </a:p>
        </p:txBody>
      </p:sp>
      <p:pic>
        <p:nvPicPr>
          <p:cNvPr id="140" name="Google Shape;140;p21"/>
          <p:cNvPicPr preferRelativeResize="0"/>
          <p:nvPr/>
        </p:nvPicPr>
        <p:blipFill>
          <a:blip r:embed="rId3">
            <a:alphaModFix/>
          </a:blip>
          <a:stretch>
            <a:fillRect/>
          </a:stretch>
        </p:blipFill>
        <p:spPr>
          <a:xfrm>
            <a:off x="4194480" y="950275"/>
            <a:ext cx="3981119" cy="284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